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33"/>
  </p:notesMasterIdLst>
  <p:sldIdLst>
    <p:sldId id="256" r:id="rId2"/>
    <p:sldId id="263" r:id="rId3"/>
    <p:sldId id="271" r:id="rId4"/>
    <p:sldId id="264" r:id="rId5"/>
    <p:sldId id="272" r:id="rId6"/>
    <p:sldId id="274" r:id="rId7"/>
    <p:sldId id="275" r:id="rId8"/>
    <p:sldId id="276" r:id="rId9"/>
    <p:sldId id="265" r:id="rId10"/>
    <p:sldId id="277" r:id="rId11"/>
    <p:sldId id="278" r:id="rId12"/>
    <p:sldId id="279" r:id="rId13"/>
    <p:sldId id="267" r:id="rId14"/>
    <p:sldId id="285" r:id="rId15"/>
    <p:sldId id="292" r:id="rId16"/>
    <p:sldId id="268" r:id="rId17"/>
    <p:sldId id="262" r:id="rId18"/>
    <p:sldId id="270" r:id="rId19"/>
    <p:sldId id="286" r:id="rId20"/>
    <p:sldId id="289" r:id="rId21"/>
    <p:sldId id="282" r:id="rId22"/>
    <p:sldId id="284" r:id="rId23"/>
    <p:sldId id="283" r:id="rId24"/>
    <p:sldId id="290" r:id="rId25"/>
    <p:sldId id="291" r:id="rId26"/>
    <p:sldId id="288" r:id="rId27"/>
    <p:sldId id="280" r:id="rId28"/>
    <p:sldId id="281" r:id="rId29"/>
    <p:sldId id="287" r:id="rId30"/>
    <p:sldId id="293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28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6AAD7-C4DF-4A4C-AD06-49AEA35846A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C0BA2-79C9-4D1C-9987-B70FC8B4F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C0BA2-79C9-4D1C-9987-B70FC8B4F3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5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3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06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43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30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0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F96E-62AD-3B49-A6E9-AE320B75599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42DDA-4243-7B4F-AC08-472006431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esaiaayush78/capstone-project-rep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zQRtYatNVfKuEshtiD0OU9KOUe0Yv9n?usp=sharing" TargetMode="External"/><Relationship Id="rId2" Type="http://schemas.openxmlformats.org/officeDocument/2006/relationships/hyperlink" Target="https://colab.research.google.com/drive/1anhQeqdgnOkRaU1Es6-bpK1uCRpazVWy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HDi0iyZUkodTQxv_JK07M6OFhtFcmR3Y?usp=sharin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CAA2-E03D-38A2-BD03-74BAC5CB4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" y="2852381"/>
            <a:ext cx="3161940" cy="264024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Investigator Toolkit for Transaction Monitoring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6AF5-3DD4-1124-B88F-5A522EB66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915" y="5676901"/>
            <a:ext cx="3306089" cy="665802"/>
          </a:xfrm>
        </p:spPr>
        <p:txBody>
          <a:bodyPr>
            <a:normAutofit/>
          </a:bodyPr>
          <a:lstStyle/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Aayush Desai</a:t>
            </a:r>
          </a:p>
          <a:p>
            <a:pPr algn="l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git repo URL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06255F5-E124-3895-928B-AE66E959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7A55F-22E3-6438-BEC4-7D718245BC6D}"/>
              </a:ext>
            </a:extLst>
          </p:cNvPr>
          <p:cNvSpPr txBox="1"/>
          <p:nvPr/>
        </p:nvSpPr>
        <p:spPr>
          <a:xfrm>
            <a:off x="2314959" y="4206145"/>
            <a:ext cx="8373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GIT REPO:</a:t>
            </a:r>
            <a:r>
              <a:rPr lang="en-US" sz="2000" dirty="0">
                <a:solidFill>
                  <a:srgbClr val="4678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https://github.com/desaiaayush78/capstone-project-repo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CA7-CF2F-2F70-1EF1-FF698308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395" y="365125"/>
            <a:ext cx="6903825" cy="607027"/>
          </a:xfrm>
        </p:spPr>
        <p:txBody>
          <a:bodyPr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</a:t>
            </a:r>
            <a:r>
              <a:rPr lang="en-US" sz="36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Data Preprocessing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609C6-1B63-D61D-55C4-454823B1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318"/>
            <a:ext cx="5753396" cy="4932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0DAB0-9E52-1411-FF0F-3D642085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1745"/>
            <a:ext cx="5753396" cy="2046255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5BA2B8DD-884C-D691-7159-4A7566FBA61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92056" y="956990"/>
            <a:ext cx="614914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Saved: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isFraud</a:t>
            </a:r>
            <a:r>
              <a:rPr lang="en-US" altLang="en-US" dirty="0">
                <a:latin typeface="Arial" panose="020B0604020202020204" pitchFamily="34" charset="0"/>
              </a:rPr>
              <a:t> column extracted for supervised learning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Train-Test Combined: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Merged into one dataset to apply consistent transformations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Dropped Columns: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Removed features with &gt;80% missing values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 Encoding: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Categorical columns converted to numeric using </a:t>
            </a:r>
            <a:r>
              <a:rPr lang="en-US" altLang="en-US" dirty="0" err="1">
                <a:latin typeface="Arial" panose="020B0604020202020204" pitchFamily="34" charset="0"/>
              </a:rPr>
              <a:t>LabelEncoder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Value Imputation: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Filled missing values using median strategy with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SimpleImputer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 Back: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Separated the processed data back into train and test sets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79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FF47AD-4026-C106-9C18-737BEB8F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5533" cy="455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9116F-06D0-7D7C-1DF3-679167C4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88" y="4559595"/>
            <a:ext cx="5765532" cy="229840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6EE3EF2-F6EB-41C3-A36A-1DF9CC00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156" y="-188729"/>
            <a:ext cx="6493845" cy="707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sz="3200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📊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Feature Engineering 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Added binary flags for </a:t>
            </a:r>
            <a:r>
              <a:rPr lang="en-US" sz="2000" b="1" dirty="0"/>
              <a:t>risky product types</a:t>
            </a:r>
            <a:r>
              <a:rPr lang="en-US" sz="2000" dirty="0"/>
              <a:t> and </a:t>
            </a:r>
            <a:r>
              <a:rPr lang="en-US" sz="2000" b="1" dirty="0"/>
              <a:t>card categories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Binned transaction amounts</a:t>
            </a:r>
            <a:r>
              <a:rPr lang="en-US" sz="2000" dirty="0"/>
              <a:t> into value-based segments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Calculated </a:t>
            </a:r>
            <a:r>
              <a:rPr lang="en-US" sz="2000" b="1" dirty="0"/>
              <a:t>transaction count and average spend per card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Extracted </a:t>
            </a:r>
            <a:r>
              <a:rPr lang="en-US" sz="2000" b="1" dirty="0"/>
              <a:t>hour of day</a:t>
            </a:r>
            <a:r>
              <a:rPr lang="en-US" sz="2000" dirty="0"/>
              <a:t> and </a:t>
            </a:r>
            <a:r>
              <a:rPr lang="en-US" sz="2000" b="1" dirty="0"/>
              <a:t>day of week</a:t>
            </a:r>
            <a:r>
              <a:rPr lang="en-US" sz="2000" dirty="0"/>
              <a:t> from timestamps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Created </a:t>
            </a:r>
            <a:r>
              <a:rPr lang="en-US" sz="2000" b="1" dirty="0"/>
              <a:t>interaction features</a:t>
            </a:r>
            <a:r>
              <a:rPr lang="en-US" sz="2000" dirty="0"/>
              <a:t> (e.g., amount × device/product type)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Mapped </a:t>
            </a:r>
            <a:r>
              <a:rPr lang="en-US" sz="2000" b="1" dirty="0"/>
              <a:t>fraud rate by email domain</a:t>
            </a:r>
            <a:r>
              <a:rPr lang="en-US" sz="2000" dirty="0"/>
              <a:t> to detect suspicious patterns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Assigned </a:t>
            </a:r>
            <a:r>
              <a:rPr lang="en-US" sz="2000" b="1" dirty="0"/>
              <a:t>fraud risk by address region</a:t>
            </a:r>
            <a:r>
              <a:rPr lang="en-US" sz="2000" dirty="0"/>
              <a:t> using historical rates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Applied </a:t>
            </a:r>
            <a:r>
              <a:rPr lang="en-US" sz="2000" b="1" dirty="0"/>
              <a:t>log transformation</a:t>
            </a:r>
            <a:r>
              <a:rPr lang="en-US" sz="2000" dirty="0"/>
              <a:t> to reduce skew in transaction amounts</a:t>
            </a:r>
          </a:p>
        </p:txBody>
      </p:sp>
    </p:spTree>
    <p:extLst>
      <p:ext uri="{BB962C8B-B14F-4D97-AF65-F5344CB8AC3E}">
        <p14:creationId xmlns:p14="http://schemas.microsoft.com/office/powerpoint/2010/main" val="360895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6143CF-A9FB-D533-C64C-D326012F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784783" cy="685800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CF3E93C-1A9F-C011-B985-A713BDF3B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783" y="250023"/>
            <a:ext cx="6407217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📊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Feature Selection Summary</a:t>
            </a:r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Removed </a:t>
            </a:r>
            <a:r>
              <a:rPr lang="en-US" sz="2000" b="1" dirty="0"/>
              <a:t>constant columns</a:t>
            </a:r>
            <a:r>
              <a:rPr lang="en-US" sz="2000" dirty="0"/>
              <a:t> that provided no variance or predictive value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Dropped </a:t>
            </a:r>
            <a:r>
              <a:rPr lang="en-US" sz="2000" b="1" dirty="0"/>
              <a:t>duplicate columns</a:t>
            </a:r>
            <a:r>
              <a:rPr lang="en-US" sz="2000" dirty="0"/>
              <a:t> to eliminate redundant information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Filtered out </a:t>
            </a:r>
            <a:r>
              <a:rPr lang="en-US" sz="2000" b="1" dirty="0"/>
              <a:t>highly correlated features</a:t>
            </a:r>
            <a:r>
              <a:rPr lang="en-US" sz="2000" dirty="0"/>
              <a:t> (correlation &gt; 0.95) to reduce multicollinearity and avoid model overfitting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Reapplied column filtering here (after preprocessing) to ensure we work only with </a:t>
            </a:r>
            <a:r>
              <a:rPr lang="en-US" sz="2000" b="1" dirty="0"/>
              <a:t>cleaned, imputed data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Selected top </a:t>
            </a:r>
            <a:r>
              <a:rPr lang="en-US" sz="2000" b="1" dirty="0"/>
              <a:t>50 most informative features</a:t>
            </a:r>
            <a:r>
              <a:rPr lang="en-US" sz="2000" dirty="0"/>
              <a:t> using </a:t>
            </a:r>
            <a:r>
              <a:rPr lang="en-US" sz="2000" b="1" dirty="0" err="1"/>
              <a:t>SelectKBest</a:t>
            </a:r>
            <a:r>
              <a:rPr lang="en-US" sz="2000" b="1" dirty="0"/>
              <a:t> (ANOVA F-test)</a:t>
            </a:r>
            <a:r>
              <a:rPr lang="en-US" sz="2000" dirty="0"/>
              <a:t> for improved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07683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262A-2F89-B50B-8243-DE23464B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8912994" cy="742141"/>
          </a:xfrm>
        </p:spPr>
        <p:txBody>
          <a:bodyPr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Selection &amp; Evaluation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61754-2EEA-9F95-13DF-C98C52424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0396"/>
            <a:ext cx="12192000" cy="582328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200" b="1" dirty="0"/>
              <a:t>Algorithms Used:</a:t>
            </a:r>
          </a:p>
          <a:p>
            <a:pPr marL="0" indent="0">
              <a:buNone/>
            </a:pPr>
            <a:r>
              <a:rPr lang="en-US" sz="1600" b="1" dirty="0" err="1"/>
              <a:t>XGBoost</a:t>
            </a:r>
            <a:r>
              <a:rPr lang="en-US" sz="1600" b="1" dirty="0"/>
              <a:t> Classifier: </a:t>
            </a:r>
            <a:r>
              <a:rPr lang="en-US" sz="1600" dirty="0"/>
              <a:t>Chosen for its speed, ability to handle imbalanced data, and effectiveness in capturing complex feature interactions</a:t>
            </a:r>
          </a:p>
          <a:p>
            <a:pPr marL="0" indent="0">
              <a:buNone/>
            </a:pPr>
            <a:r>
              <a:rPr lang="en-US" sz="1600" b="1" dirty="0"/>
              <a:t>Rule-Based Risk </a:t>
            </a:r>
            <a:r>
              <a:rPr lang="en-US" sz="1600" b="1" dirty="0" err="1"/>
              <a:t>Scoring:</a:t>
            </a:r>
            <a:r>
              <a:rPr lang="en-US" sz="1600" dirty="0" err="1"/>
              <a:t>Layered</a:t>
            </a:r>
            <a:r>
              <a:rPr lang="en-US" sz="1600" dirty="0"/>
              <a:t> on top of ML predictions to encode domain-specific patterns (e.g., high-risk product types, unusual transaction hours)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Model Comparison &amp; Selection: </a:t>
            </a:r>
            <a:r>
              <a:rPr lang="en-US" sz="1600" dirty="0"/>
              <a:t>Both Random Forest and </a:t>
            </a:r>
            <a:r>
              <a:rPr lang="en-US" sz="1600" dirty="0" err="1"/>
              <a:t>XGBoost</a:t>
            </a:r>
            <a:r>
              <a:rPr lang="en-US" sz="1600" dirty="0"/>
              <a:t> were trained and evaluated on the same features and data splits. After comparison, </a:t>
            </a:r>
            <a:r>
              <a:rPr lang="en-US" sz="1600" dirty="0" err="1"/>
              <a:t>XGBoost</a:t>
            </a:r>
            <a:r>
              <a:rPr lang="en-US" sz="1600" dirty="0"/>
              <a:t> outperformed in terms of ROC-AUC and recall, especially for the minority fraud </a:t>
            </a:r>
            <a:r>
              <a:rPr lang="en-US" sz="1600" dirty="0" err="1"/>
              <a:t>class.Thus</a:t>
            </a:r>
            <a:r>
              <a:rPr lang="en-US" sz="1600" dirty="0"/>
              <a:t>, </a:t>
            </a:r>
            <a:r>
              <a:rPr lang="en-US" sz="1600" dirty="0" err="1"/>
              <a:t>XGBoost</a:t>
            </a:r>
            <a:r>
              <a:rPr lang="en-US" sz="1600" dirty="0"/>
              <a:t> was selected as the final model for its superior performance and robustness.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Why These Methods:</a:t>
            </a:r>
          </a:p>
          <a:p>
            <a:r>
              <a:rPr lang="en-US" sz="1600" dirty="0" err="1"/>
              <a:t>XGBoost</a:t>
            </a:r>
            <a:r>
              <a:rPr lang="en-US" sz="1600" dirty="0"/>
              <a:t> handles tabular data with missing values and high cardinality efficiently</a:t>
            </a:r>
          </a:p>
          <a:p>
            <a:r>
              <a:rPr lang="en-US" sz="1600" dirty="0"/>
              <a:t>Rule-based scoring improves interpretability and captures edge-case frauds ML might miss</a:t>
            </a:r>
          </a:p>
          <a:p>
            <a:pPr marL="0" indent="0">
              <a:buNone/>
            </a:pPr>
            <a:endParaRPr lang="en-US" sz="1600" dirty="0"/>
          </a:p>
          <a:p>
            <a:pPr>
              <a:buNone/>
            </a:pPr>
            <a:r>
              <a:rPr lang="en-US" sz="1600" b="1" dirty="0"/>
              <a:t>Evaluation Metrics: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Recall (Fraud Detection Focus):</a:t>
            </a:r>
            <a:r>
              <a:rPr lang="en-US" sz="1600" dirty="0"/>
              <a:t> Measures ability to correctly identify frauds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Precision:</a:t>
            </a:r>
            <a:r>
              <a:rPr lang="en-US" sz="1600" dirty="0"/>
              <a:t> Reduces false positives and protects genuine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ROC-AUC Score:</a:t>
            </a:r>
            <a:r>
              <a:rPr lang="en-US" sz="1600" dirty="0"/>
              <a:t> Balanced metric for overall classification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Confusion Matrix &amp; F1-Score:</a:t>
            </a:r>
            <a:r>
              <a:rPr lang="en-US" sz="1600" dirty="0"/>
              <a:t> To analyze class-level accuracy and balance tradeoffs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5265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B12F-11DB-5271-A6C7-58F1887B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696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📊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ACCURACY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24790-B411-18F7-45BD-D58ECF04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142"/>
            <a:ext cx="4983102" cy="328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951D-490E-BD4D-EC21-F9331145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408" y="1470016"/>
            <a:ext cx="6222732" cy="3302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0FF1D-04CD-14C4-0F0D-4657F0800737}"/>
              </a:ext>
            </a:extLst>
          </p:cNvPr>
          <p:cNvSpPr txBox="1"/>
          <p:nvPr/>
        </p:nvSpPr>
        <p:spPr>
          <a:xfrm>
            <a:off x="0" y="4940120"/>
            <a:ext cx="4983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model achieves </a:t>
            </a:r>
            <a:r>
              <a:rPr lang="en-US" b="1" dirty="0"/>
              <a:t>86% accuracy and 0.76 ROC-AUC</a:t>
            </a:r>
            <a:r>
              <a:rPr lang="en-US" dirty="0"/>
              <a:t>, but shows poor precision (0.13) on fraud cases, indicating high false positives despite decent fraud recall (0.56).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D572B8D-883D-947C-CF17-79D9F75FC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530" y="4940120"/>
            <a:ext cx="632861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shows strong overall performance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94% accuracy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0.77 ROC-AUC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with improved fraud precision (0.27) and a better fraud f1-score (0.34), indicating more balanced fraud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DF192-DE14-F055-E243-7F481E2595E3}"/>
              </a:ext>
            </a:extLst>
          </p:cNvPr>
          <p:cNvSpPr txBox="1"/>
          <p:nvPr/>
        </p:nvSpPr>
        <p:spPr>
          <a:xfrm>
            <a:off x="-86627" y="1177197"/>
            <a:ext cx="3243714" cy="285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Random Forest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0ED37-EB5D-6561-C7E3-E9F959F9C7DB}"/>
              </a:ext>
            </a:extLst>
          </p:cNvPr>
          <p:cNvSpPr txBox="1"/>
          <p:nvPr/>
        </p:nvSpPr>
        <p:spPr>
          <a:xfrm>
            <a:off x="5688530" y="1177197"/>
            <a:ext cx="6222732" cy="285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000" b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XG Boost Model</a:t>
            </a:r>
          </a:p>
        </p:txBody>
      </p:sp>
    </p:spTree>
    <p:extLst>
      <p:ext uri="{BB962C8B-B14F-4D97-AF65-F5344CB8AC3E}">
        <p14:creationId xmlns:p14="http://schemas.microsoft.com/office/powerpoint/2010/main" val="164872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0F0E-AC72-AFDE-9C54-14FF281F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9AD6A2-DB57-AD4C-87F8-7FEF00C69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29001"/>
            <a:ext cx="5438274" cy="3429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259B3-8EA3-E2DF-314E-CD2E3089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438274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7E916-6E28-6B24-5BCD-44B8484F2AA6}"/>
              </a:ext>
            </a:extLst>
          </p:cNvPr>
          <p:cNvSpPr txBox="1"/>
          <p:nvPr/>
        </p:nvSpPr>
        <p:spPr>
          <a:xfrm>
            <a:off x="5438274" y="723444"/>
            <a:ext cx="65451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rule-based scoring system using 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risk points for:</a:t>
            </a:r>
          </a:p>
          <a:p>
            <a:r>
              <a:rPr lang="en-US" dirty="0"/>
              <a:t>	High-risk products (</a:t>
            </a:r>
            <a:r>
              <a:rPr lang="en-US" dirty="0" err="1"/>
              <a:t>ProductCD</a:t>
            </a:r>
            <a:r>
              <a:rPr lang="en-US" dirty="0"/>
              <a:t>)</a:t>
            </a:r>
          </a:p>
          <a:p>
            <a:r>
              <a:rPr lang="en-US" dirty="0"/>
              <a:t>	Risky card types (card6)</a:t>
            </a:r>
          </a:p>
          <a:p>
            <a:r>
              <a:rPr lang="en-US" dirty="0"/>
              <a:t>	Large transaction amounts (</a:t>
            </a:r>
            <a:r>
              <a:rPr lang="en-US" dirty="0" err="1"/>
              <a:t>TransactionAmt</a:t>
            </a:r>
            <a:r>
              <a:rPr lang="en-US" dirty="0"/>
              <a:t> &gt; 1500)</a:t>
            </a:r>
          </a:p>
          <a:p>
            <a:r>
              <a:rPr lang="en-US" dirty="0"/>
              <a:t>`	Odd hours (0–5 AM via </a:t>
            </a:r>
            <a:r>
              <a:rPr lang="en-US" dirty="0" err="1"/>
              <a:t>TransactionDT</a:t>
            </a:r>
            <a:r>
              <a:rPr lang="en-US" dirty="0"/>
              <a:t>)</a:t>
            </a:r>
          </a:p>
          <a:p>
            <a:r>
              <a:rPr lang="en-US" dirty="0"/>
              <a:t>	Suspicious email domains (e.g., Yahoo, AOL)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Assigns a risk level: High / Medium / Low based on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Merges risk scores with model predictions using </a:t>
            </a:r>
            <a:r>
              <a:rPr lang="en-US" dirty="0" err="1"/>
              <a:t>TransactionID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final output with predictions + risk into a CSV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47C10D3-9DDF-A8E2-73EC-B1F949E19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73175"/>
              </p:ext>
            </p:extLst>
          </p:nvPr>
        </p:nvGraphicFramePr>
        <p:xfrm>
          <a:off x="5520890" y="4937760"/>
          <a:ext cx="583291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6455">
                  <a:extLst>
                    <a:ext uri="{9D8B030D-6E8A-4147-A177-3AD203B41FA5}">
                      <a16:colId xmlns:a16="http://schemas.microsoft.com/office/drawing/2014/main" val="2763679941"/>
                    </a:ext>
                  </a:extLst>
                </a:gridCol>
                <a:gridCol w="2916455">
                  <a:extLst>
                    <a:ext uri="{9D8B030D-6E8A-4147-A177-3AD203B41FA5}">
                      <a16:colId xmlns:a16="http://schemas.microsoft.com/office/drawing/2014/main" val="4108256616"/>
                    </a:ext>
                  </a:extLst>
                </a:gridCol>
              </a:tblGrid>
              <a:tr h="54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Risk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score ≥ 30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97970"/>
                  </a:ext>
                </a:extLst>
              </a:tr>
              <a:tr h="54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Risk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Risk score ≥ 15 and &lt; 30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396749"/>
                  </a:ext>
                </a:extLst>
              </a:tr>
              <a:tr h="549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Risk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Risk score &lt; 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184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E7C885-1431-7663-6930-C2CCD56F54DD}"/>
              </a:ext>
            </a:extLst>
          </p:cNvPr>
          <p:cNvSpPr txBox="1"/>
          <p:nvPr/>
        </p:nvSpPr>
        <p:spPr>
          <a:xfrm>
            <a:off x="5438274" y="103514"/>
            <a:ext cx="6037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📊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Rule-Based Risk Scoring Logic</a:t>
            </a:r>
          </a:p>
        </p:txBody>
      </p:sp>
    </p:spTree>
    <p:extLst>
      <p:ext uri="{BB962C8B-B14F-4D97-AF65-F5344CB8AC3E}">
        <p14:creationId xmlns:p14="http://schemas.microsoft.com/office/powerpoint/2010/main" val="288678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76C3-0B13-89E9-03BF-DD5FD392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627" y="-279584"/>
            <a:ext cx="10515600" cy="1325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/>
              <a:t> 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📊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Key Findings &amp; Model Insights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72A9-EE0D-1CA4-FADD-97720348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4026"/>
            <a:ext cx="12041203" cy="59157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Key Findings: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XGBoost</a:t>
            </a:r>
            <a:r>
              <a:rPr lang="en-US" b="1" dirty="0"/>
              <a:t> outperformed Random Forest</a:t>
            </a:r>
            <a:r>
              <a:rPr lang="en-US" dirty="0"/>
              <a:t>, achieving a </a:t>
            </a:r>
            <a:r>
              <a:rPr lang="en-US" b="1" dirty="0"/>
              <a:t>ROC-AUC of ~0.77</a:t>
            </a:r>
            <a:r>
              <a:rPr lang="en-US" dirty="0"/>
              <a:t> and higher recall for fraud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Fraudulent transactions were strongly linked to </a:t>
            </a:r>
            <a:r>
              <a:rPr lang="en-US" b="1" dirty="0"/>
              <a:t>higher amounts</a:t>
            </a:r>
            <a:r>
              <a:rPr lang="en-US" dirty="0"/>
              <a:t>, certain </a:t>
            </a:r>
            <a:r>
              <a:rPr lang="en-US" b="1" dirty="0"/>
              <a:t>product types</a:t>
            </a:r>
            <a:r>
              <a:rPr lang="en-US" dirty="0"/>
              <a:t>, and </a:t>
            </a:r>
            <a:r>
              <a:rPr lang="en-US" b="1" dirty="0"/>
              <a:t>risky email domains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Time-based patterns</a:t>
            </a:r>
            <a:r>
              <a:rPr lang="en-US" dirty="0"/>
              <a:t> showed increased fraud during early morning hours.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Interpretation of Results: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effectively captured complex fraud patterns in high-dimensional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rule-based risk scoring system</a:t>
            </a:r>
            <a:r>
              <a:rPr lang="en-US" dirty="0"/>
              <a:t> complemented the model by incorporating domain logic (e.g., product category risk, transaction time) and assigning interpretable scores to each transaction.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Addressing the Original Problem: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hybrid approach—</a:t>
            </a:r>
            <a:r>
              <a:rPr lang="en-US" b="1" dirty="0"/>
              <a:t>machine learning + rule-based scoring</a:t>
            </a:r>
            <a:r>
              <a:rPr lang="en-US" dirty="0"/>
              <a:t>—enhanced detection precision while reducing false positives.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ensures </a:t>
            </a:r>
            <a:r>
              <a:rPr lang="en-US" b="1" dirty="0"/>
              <a:t>accurate, scalable, and interpretable fraud detection</a:t>
            </a:r>
            <a:r>
              <a:rPr lang="en-US" dirty="0"/>
              <a:t>, mirroring real-world transaction monitoring systems.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6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C7C1-80C6-B8C0-4758-438E5ADD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79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Project Objectives &amp; Key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D852A-3F7E-5A70-E029-933421C6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55" y="1087654"/>
            <a:ext cx="11800572" cy="552490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600" b="1" dirty="0"/>
              <a:t>Project Objectives: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Develop a hybrid fraud detection system using </a:t>
            </a:r>
            <a:r>
              <a:rPr lang="en-US" sz="2600" b="1" dirty="0" err="1"/>
              <a:t>XGBoost</a:t>
            </a:r>
            <a:r>
              <a:rPr lang="en-US" sz="2600" b="1" dirty="0"/>
              <a:t> predictions</a:t>
            </a:r>
            <a:r>
              <a:rPr lang="en-US" sz="2600" dirty="0"/>
              <a:t> combined with </a:t>
            </a:r>
            <a:r>
              <a:rPr lang="en-US" sz="2600" b="1" dirty="0"/>
              <a:t>rule-based risk scoring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Implement advanced </a:t>
            </a:r>
            <a:r>
              <a:rPr lang="en-US" sz="2600" b="1" dirty="0"/>
              <a:t>feature engineering</a:t>
            </a:r>
            <a:r>
              <a:rPr lang="en-US" sz="2600" dirty="0"/>
              <a:t> to extract temporal, behavioral, and categorical fraud indicators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Reduce false positives by incorporating domain-specific logic (email domains, card types, transaction hours)</a:t>
            </a:r>
          </a:p>
          <a:p>
            <a:pPr>
              <a:buNone/>
            </a:pPr>
            <a:r>
              <a:rPr lang="en-US" sz="2600" b="1" dirty="0"/>
              <a:t>Key Questions Answered:</a:t>
            </a:r>
            <a:endParaRPr lang="en-US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What are the top predictors of fraudulent transactions in a real-world dataset?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Can we use engineered features (e.g., transaction hour, fraud rate by domain) to improve detection accuracy?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How effective is a hybrid model combining machine learning with domain rules in detecting fraud?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1138D-AB82-DB40-0C5D-FFF97F9D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0770"/>
            <a:ext cx="12191999" cy="61938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 </a:t>
            </a:r>
            <a:r>
              <a:rPr lang="en-US" sz="2400" b="1" dirty="0"/>
              <a:t>Summary of Insights: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Fraudulent transactions are rare but exhibit clear patterns in </a:t>
            </a:r>
            <a:r>
              <a:rPr lang="en-US" sz="2400" b="1" dirty="0"/>
              <a:t>amount</a:t>
            </a:r>
            <a:r>
              <a:rPr lang="en-US" sz="2400" dirty="0"/>
              <a:t>, </a:t>
            </a:r>
            <a:r>
              <a:rPr lang="en-US" sz="2400" b="1" dirty="0"/>
              <a:t>time</a:t>
            </a:r>
            <a:r>
              <a:rPr lang="en-US" sz="2400" dirty="0"/>
              <a:t>, </a:t>
            </a:r>
            <a:r>
              <a:rPr lang="en-US" sz="2400" b="1" dirty="0"/>
              <a:t>email domains</a:t>
            </a:r>
            <a:r>
              <a:rPr lang="en-US" sz="2400" dirty="0"/>
              <a:t>, and </a:t>
            </a:r>
            <a:r>
              <a:rPr lang="en-US" sz="2400" b="1" dirty="0"/>
              <a:t>product types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XGBoost</a:t>
            </a:r>
            <a:r>
              <a:rPr lang="en-US" sz="2400" dirty="0"/>
              <a:t>, enhanced with </a:t>
            </a:r>
            <a:r>
              <a:rPr lang="en-US" sz="2400" b="1" dirty="0"/>
              <a:t>rule-based scoring</a:t>
            </a:r>
            <a:r>
              <a:rPr lang="en-US" sz="2400" dirty="0"/>
              <a:t>, provided robust fraud detection with strong recall and interpretability</a:t>
            </a:r>
          </a:p>
          <a:p>
            <a:pPr>
              <a:buNone/>
            </a:pPr>
            <a:r>
              <a:rPr lang="en-US" sz="2400" b="1" dirty="0"/>
              <a:t>Actionable Recommendations: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Prioritize </a:t>
            </a:r>
            <a:r>
              <a:rPr lang="en-US" sz="2400" b="1" dirty="0"/>
              <a:t>high-risk product categories</a:t>
            </a:r>
            <a:r>
              <a:rPr lang="en-US" sz="2400" dirty="0"/>
              <a:t> and </a:t>
            </a:r>
            <a:r>
              <a:rPr lang="en-US" sz="2400" b="1" dirty="0"/>
              <a:t>email domains</a:t>
            </a:r>
            <a:r>
              <a:rPr lang="en-US" sz="2400" dirty="0"/>
              <a:t> for early fraud alerts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Monitor </a:t>
            </a:r>
            <a:r>
              <a:rPr lang="en-US" sz="2400" b="1" dirty="0"/>
              <a:t>transaction behavior during off-hours</a:t>
            </a:r>
            <a:r>
              <a:rPr lang="en-US" sz="2400" dirty="0"/>
              <a:t>, where fraud is more likely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Implement the hybrid detection system to improve fraud detection precision in real-time applications</a:t>
            </a:r>
          </a:p>
          <a:p>
            <a:pPr>
              <a:buNone/>
            </a:pPr>
            <a:r>
              <a:rPr lang="en-US" sz="2400" b="1" dirty="0"/>
              <a:t>Business Impact: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approach reduces false positives while increasing fraud capture—leading to </a:t>
            </a:r>
            <a:r>
              <a:rPr lang="en-US" sz="2400" b="1" dirty="0"/>
              <a:t>lower operational costs</a:t>
            </a:r>
            <a:r>
              <a:rPr lang="en-US" sz="2400" dirty="0"/>
              <a:t> and </a:t>
            </a:r>
            <a:r>
              <a:rPr lang="en-US" sz="2400" b="1" dirty="0"/>
              <a:t>better customer experience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2443C-9C77-5811-5F9A-6A4792686D2F}"/>
              </a:ext>
            </a:extLst>
          </p:cNvPr>
          <p:cNvSpPr txBox="1"/>
          <p:nvPr/>
        </p:nvSpPr>
        <p:spPr>
          <a:xfrm>
            <a:off x="-1" y="70403"/>
            <a:ext cx="11348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Conclusion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7482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DB8A-752F-8573-83BA-4549B3CF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132" y="148874"/>
            <a:ext cx="10515600" cy="1001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</a:t>
            </a:r>
            <a:r>
              <a:rPr lang="en-US" sz="36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What could be improved?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6402-6BDC-F478-6D1D-A2F79DEF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891973"/>
            <a:ext cx="12060455" cy="5316321"/>
          </a:xfrm>
        </p:spPr>
        <p:txBody>
          <a:bodyPr>
            <a:normAutofit/>
          </a:bodyPr>
          <a:lstStyle/>
          <a:p>
            <a:r>
              <a:rPr lang="en-US" b="1" dirty="0"/>
              <a:t>Improved Precision Needed: </a:t>
            </a:r>
            <a:r>
              <a:rPr lang="en-US" dirty="0"/>
              <a:t>While the model achieves high overall accuracy, it still struggles with fraud precision — meaning it's flagging many legitimate transactions as fraudulent. This indicates </a:t>
            </a:r>
            <a:r>
              <a:rPr lang="en-US" b="1" dirty="0"/>
              <a:t>a class imbalance issue</a:t>
            </a:r>
            <a:r>
              <a:rPr lang="en-US" dirty="0"/>
              <a:t> and room to improve </a:t>
            </a:r>
            <a:r>
              <a:rPr lang="en-US" b="1" dirty="0"/>
              <a:t>false positive reduction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With More Time/Data</a:t>
            </a:r>
            <a:r>
              <a:rPr lang="en-US" dirty="0"/>
              <a:t>: I would explore feature engineering (e.g., transaction velocity, device/IP patterns), advanced resampling (SMOTE-ENN, focal loss), and hyperparameter 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Next Steps</a:t>
            </a:r>
            <a:r>
              <a:rPr lang="en-US" dirty="0"/>
              <a:t>: Ensemble methods (e.g., </a:t>
            </a:r>
            <a:r>
              <a:rPr lang="en-US" dirty="0" err="1"/>
              <a:t>XGBoost</a:t>
            </a:r>
            <a:r>
              <a:rPr lang="en-US" dirty="0"/>
              <a:t> + Rule-based logic) and real-time signal integration (e.g., geolocation, session data) could significantly boost fraud detection accuracy.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89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DF39-41BC-8C95-8B7D-5F85B4EE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45190" cy="68103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AB0F-2504-931E-7FA9-41664FD7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92278"/>
            <a:ext cx="12118207" cy="6676926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000" b="1" i="0" dirty="0">
                <a:solidFill>
                  <a:srgbClr val="131313"/>
                </a:solidFill>
                <a:effectLst/>
                <a:latin typeface="Inter"/>
              </a:rPr>
              <a:t>Objective:</a:t>
            </a:r>
          </a:p>
          <a:p>
            <a:pPr algn="l">
              <a:spcAft>
                <a:spcPts val="750"/>
              </a:spcAft>
            </a:pPr>
            <a:r>
              <a:rPr lang="en-US" sz="1800" b="0" i="0" dirty="0">
                <a:solidFill>
                  <a:srgbClr val="131313"/>
                </a:solidFill>
                <a:effectLst/>
                <a:latin typeface="Inter"/>
              </a:rPr>
              <a:t>The primary goal of this project is to enhance transaction monitoring for financial institutions by developing a comprehensive toolkit that integrates machine learning, rule-based risk scoring, and web scraping for negative news analysis. This toolkit aims to improve fraud detection accuracy and reduce false positives, providing a more robust solution for identifying fraudulent activities.</a:t>
            </a:r>
          </a:p>
          <a:p>
            <a:pPr marL="0" indent="0">
              <a:buNone/>
            </a:pPr>
            <a:r>
              <a:rPr lang="en-US" sz="3000" b="1" dirty="0"/>
              <a:t>Stakeholders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1800" dirty="0"/>
              <a:t>Financial institutions (banks, credit unions, insurance companies): These organizations are directly impacted by fraud and need robust systems to protect their assets and customers.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1800" dirty="0"/>
              <a:t>Compliance and Risk Management teams: Responsible for ensuring that the institution adheres 	to regulatory standards and minimizes fraud-related risks.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1800" dirty="0"/>
              <a:t>Data Scientists and Analysts: They will play a key role in developing and implementing machine learning models for fraud detection.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1800" dirty="0"/>
              <a:t>End customers: Individuals and businesses who rely on financial services and expect secure, fraud-free transactions.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3000" b="1" i="0" dirty="0">
                <a:solidFill>
                  <a:srgbClr val="131313"/>
                </a:solidFill>
                <a:effectLst/>
                <a:latin typeface="Inter"/>
              </a:rPr>
              <a:t>Key Components: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dirty="0"/>
              <a:t>1)</a:t>
            </a:r>
            <a:r>
              <a:rPr lang="en-US" sz="1800" b="1" i="0" dirty="0">
                <a:solidFill>
                  <a:srgbClr val="131313"/>
                </a:solidFill>
                <a:effectLst/>
                <a:latin typeface="Inter"/>
              </a:rPr>
              <a:t> Fraud Detection with Machine Learning and Rule-Based Risk Scoring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dirty="0"/>
              <a:t>2)</a:t>
            </a:r>
            <a:r>
              <a:rPr lang="en-US" sz="1800" b="1" i="0" dirty="0">
                <a:solidFill>
                  <a:srgbClr val="131313"/>
                </a:solidFill>
                <a:effectLst/>
                <a:latin typeface="Inter"/>
              </a:rPr>
              <a:t> </a:t>
            </a:r>
            <a:r>
              <a:rPr lang="en-US" sz="1800" b="0" i="0" dirty="0">
                <a:solidFill>
                  <a:srgbClr val="131313"/>
                </a:solidFill>
                <a:effectLst/>
                <a:latin typeface="Inter"/>
              </a:rPr>
              <a:t>3) DEPLOYMENT OF FRAUD DETECTION MODEL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dirty="0"/>
              <a:t>3)</a:t>
            </a:r>
            <a:r>
              <a:rPr lang="en-US" sz="1800" b="1" i="0" dirty="0">
                <a:solidFill>
                  <a:srgbClr val="131313"/>
                </a:solidFill>
                <a:effectLst/>
                <a:latin typeface="Inter"/>
              </a:rPr>
              <a:t> Web Scraping for Negative News Analysis</a:t>
            </a:r>
            <a:endParaRPr lang="en-US" sz="1800" b="0" i="0" dirty="0">
              <a:solidFill>
                <a:srgbClr val="131313"/>
              </a:solidFill>
              <a:effectLst/>
              <a:latin typeface="Inter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sz="1800" dirty="0"/>
          </a:p>
          <a:p>
            <a:pPr marL="0" lvl="1" indent="0">
              <a:spcBef>
                <a:spcPts val="1000"/>
              </a:spcBef>
              <a:buNone/>
            </a:pPr>
            <a:endParaRPr lang="en-US" sz="1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b="1" dirty="0"/>
              <a:t>		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8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5ABA-6607-2C89-3385-EDC1730B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86" y="2415306"/>
            <a:ext cx="11608068" cy="1598429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3131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DEPLOYMENT OF FRAUD DETECTION MODEL</a:t>
            </a:r>
            <a:br>
              <a:rPr lang="en-US" b="1" i="0" dirty="0">
                <a:solidFill>
                  <a:srgbClr val="13131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9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404D-6E21-3E92-B8AC-F1C572B5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🚀</a:t>
            </a:r>
            <a:r>
              <a:rPr lang="en-US" sz="4000" b="1" dirty="0"/>
              <a:t>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Deployment on New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112D-04A8-3049-E8B0-D2CEB2DF9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4" y="1310793"/>
            <a:ext cx="11859949" cy="55472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/>
              <a:t>Goal:</a:t>
            </a:r>
            <a:r>
              <a:rPr lang="en-US" dirty="0" err="1"/>
              <a:t>To</a:t>
            </a:r>
            <a:r>
              <a:rPr lang="en-US" dirty="0"/>
              <a:t> demonstrate the deployment capability of our trained </a:t>
            </a:r>
            <a:r>
              <a:rPr lang="en-US" dirty="0" err="1"/>
              <a:t>XGBoost</a:t>
            </a:r>
            <a:r>
              <a:rPr lang="en-US" dirty="0"/>
              <a:t> model by making predictions on an unseen test dataset using the saved pickle model.</a:t>
            </a:r>
          </a:p>
          <a:p>
            <a:pPr marL="0" indent="0">
              <a:buNone/>
            </a:pPr>
            <a:r>
              <a:rPr lang="en-US" b="1" dirty="0"/>
              <a:t>Test Dataset 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Features preprocessed to match the structure of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selected features used, consistent with model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data was processed using the same steps as the trained model to ensure consistency.</a:t>
            </a:r>
          </a:p>
          <a:p>
            <a:pPr marL="0" indent="0">
              <a:buNone/>
            </a:pPr>
            <a:r>
              <a:rPr lang="en-US" b="1" dirty="0"/>
              <a:t>Deployment Workflow</a:t>
            </a:r>
          </a:p>
          <a:p>
            <a:r>
              <a:rPr lang="en-US" dirty="0"/>
              <a:t>Trained the fraud detection model on labeled data</a:t>
            </a:r>
          </a:p>
          <a:p>
            <a:r>
              <a:rPr lang="en-US" dirty="0"/>
              <a:t>Saved the trained model as a pickle file for reuse</a:t>
            </a:r>
          </a:p>
          <a:p>
            <a:r>
              <a:rPr lang="en-US" dirty="0"/>
              <a:t>Loaded the model to predict outcomes on new, unseen data</a:t>
            </a:r>
          </a:p>
          <a:p>
            <a:r>
              <a:rPr lang="en-US" dirty="0"/>
              <a:t>Generated summary reports to visualize and analyze predictions</a:t>
            </a:r>
          </a:p>
          <a:p>
            <a:pPr marL="0" indent="0">
              <a:buNone/>
            </a:pPr>
            <a:r>
              <a:rPr lang="en-US" b="1" dirty="0"/>
              <a:t>What It Predicts: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outputs a binary class prediction stored in the Prediction column (0 = Not Fraud, 1 = Fraud).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3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497E15-2BC3-B17A-76CB-10848672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80" y="-52588"/>
            <a:ext cx="5646820" cy="336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DB521-5264-DF2C-D2D0-5F501A85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5503"/>
            <a:ext cx="6545180" cy="40393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EE8FC-182E-0766-8851-B04D2206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" y="3923837"/>
            <a:ext cx="6543537" cy="2934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D10D45-4EBF-9528-A2C8-806C12A13A27}"/>
              </a:ext>
            </a:extLst>
          </p:cNvPr>
          <p:cNvSpPr txBox="1"/>
          <p:nvPr/>
        </p:nvSpPr>
        <p:spPr>
          <a:xfrm>
            <a:off x="6345328" y="3495802"/>
            <a:ext cx="6175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🚀 Deployment Code Snippet </a:t>
            </a:r>
          </a:p>
        </p:txBody>
      </p:sp>
    </p:spTree>
    <p:extLst>
      <p:ext uri="{BB962C8B-B14F-4D97-AF65-F5344CB8AC3E}">
        <p14:creationId xmlns:p14="http://schemas.microsoft.com/office/powerpoint/2010/main" val="115305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2B4A95-26BB-A4D9-B2E1-959367D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" y="1663818"/>
            <a:ext cx="10853679" cy="39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952E4-58D4-698C-B5E7-1EF6DA2DD315}"/>
              </a:ext>
            </a:extLst>
          </p:cNvPr>
          <p:cNvSpPr txBox="1"/>
          <p:nvPr/>
        </p:nvSpPr>
        <p:spPr>
          <a:xfrm>
            <a:off x="-107401" y="0"/>
            <a:ext cx="10627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r>
              <a:rPr lang="en-US" b="1" dirty="0"/>
              <a:t> </a:t>
            </a:r>
            <a:r>
              <a:rPr lang="en-US" sz="3200" b="1" dirty="0"/>
              <a:t>Prediction Summary: Fraud vs. Non-Fraud on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6C0A4-ABC5-BA6C-33F8-4EEFADA0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" y="673423"/>
            <a:ext cx="3753043" cy="901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C4551-F4F9-4F3A-0B82-61724FB94272}"/>
              </a:ext>
            </a:extLst>
          </p:cNvPr>
          <p:cNvSpPr txBox="1"/>
          <p:nvPr/>
        </p:nvSpPr>
        <p:spPr>
          <a:xfrm>
            <a:off x="65855" y="5808609"/>
            <a:ext cx="109561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bar and pie charts show that </a:t>
            </a:r>
            <a:r>
              <a:rPr lang="en-US" b="1" dirty="0"/>
              <a:t>fraudulent transactions account for 1.1%</a:t>
            </a:r>
            <a:r>
              <a:rPr lang="en-US" dirty="0"/>
              <a:t> of the data, while </a:t>
            </a:r>
            <a:r>
              <a:rPr lang="en-US" b="1" dirty="0"/>
              <a:t>non-fraudulent transactions make up 98.9%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92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0D5B-91D2-DC76-B70C-DF63AEF4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253" y="-280177"/>
            <a:ext cx="13234737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🚀 Fraud vs. Non-Fraud Distributions for Key Transaction Features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70832BD-7993-13C1-2618-BD0906F94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205"/>
            <a:ext cx="5082139" cy="25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02D6027-4B4A-C2FE-5194-914F6563B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89" y="611205"/>
            <a:ext cx="5912318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DAF34-2029-6DDC-44F4-BF17AA1B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09" y="4156325"/>
            <a:ext cx="5842991" cy="2589195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AA7BE63-A95A-55A4-01FE-0D242845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8576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4509F-F008-A807-9DF7-FE9E3188B330}"/>
              </a:ext>
            </a:extLst>
          </p:cNvPr>
          <p:cNvSpPr txBox="1"/>
          <p:nvPr/>
        </p:nvSpPr>
        <p:spPr>
          <a:xfrm>
            <a:off x="3857625" y="3429000"/>
            <a:ext cx="6935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These graphs show how important features like card3, V15, V258, and V303 are distributed differently for fraud and non-fraud cases, helping us spot unusual patterns</a:t>
            </a:r>
          </a:p>
        </p:txBody>
      </p:sp>
    </p:spTree>
    <p:extLst>
      <p:ext uri="{BB962C8B-B14F-4D97-AF65-F5344CB8AC3E}">
        <p14:creationId xmlns:p14="http://schemas.microsoft.com/office/powerpoint/2010/main" val="52913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1ED9-ED62-D303-4CF3-D5EC9DF6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52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🚀 Distribution of Predicted Fraud Probabilities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7BCE04-05BC-531F-B28A-1B6CDEB5DF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38" y="1430806"/>
            <a:ext cx="10290055" cy="351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4DD02-1585-B0EC-FCE7-C50D5DB2E2F3}"/>
              </a:ext>
            </a:extLst>
          </p:cNvPr>
          <p:cNvSpPr txBox="1"/>
          <p:nvPr/>
        </p:nvSpPr>
        <p:spPr>
          <a:xfrm>
            <a:off x="451738" y="5068048"/>
            <a:ext cx="6174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model confidently classifies most transactions as non-fraudulent, while distinctly highlighting a few with high fraud risk, showing strong separation in prediction confidence.</a:t>
            </a:r>
          </a:p>
        </p:txBody>
      </p:sp>
    </p:spTree>
    <p:extLst>
      <p:ext uri="{BB962C8B-B14F-4D97-AF65-F5344CB8AC3E}">
        <p14:creationId xmlns:p14="http://schemas.microsoft.com/office/powerpoint/2010/main" val="369611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746D-52A2-387A-2D22-D792B19C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89" y="2886944"/>
            <a:ext cx="11078677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13131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Web Scraping for Negative News Analysis</a:t>
            </a:r>
            <a:br>
              <a:rPr lang="en-US" b="1" i="0" dirty="0">
                <a:solidFill>
                  <a:srgbClr val="13131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5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ED71-D82C-45FA-FC9F-379E5C27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25563"/>
          </a:xfrm>
        </p:spPr>
        <p:txBody>
          <a:bodyPr>
            <a:normAutofit/>
          </a:bodyPr>
          <a:lstStyle/>
          <a:p>
            <a:r>
              <a:rPr lang="it-IT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🌐 Adverse Media Monitoring via Web Scraping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162C-1E6F-4A3A-26ED-2C2AAD78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22980"/>
            <a:ext cx="12192000" cy="553770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300" b="1" dirty="0"/>
              <a:t>Goal of this module is to strengthen fraud detection by checking if individuals involved in                        suspicious transactions have been mentioned in negative news articles online.</a:t>
            </a:r>
          </a:p>
          <a:p>
            <a:pPr>
              <a:buNone/>
            </a:pPr>
            <a:r>
              <a:rPr lang="en-US" sz="2300" b="1" dirty="0"/>
              <a:t>We do this by:</a:t>
            </a:r>
          </a:p>
          <a:p>
            <a:pPr lvl="1"/>
            <a:r>
              <a:rPr lang="en-US" sz="2300" dirty="0"/>
              <a:t>Automatically searching news sources using keywords like </a:t>
            </a:r>
            <a:r>
              <a:rPr lang="en-US" sz="2300" i="1" dirty="0"/>
              <a:t>fraud</a:t>
            </a:r>
            <a:r>
              <a:rPr lang="en-US" sz="2300" dirty="0"/>
              <a:t>, </a:t>
            </a:r>
            <a:r>
              <a:rPr lang="en-US" sz="2300" i="1" dirty="0"/>
              <a:t>scam </a:t>
            </a:r>
            <a:r>
              <a:rPr lang="en-US" sz="2300" i="1" dirty="0" err="1"/>
              <a:t>etc</a:t>
            </a:r>
            <a:endParaRPr lang="en-US" sz="2300" dirty="0"/>
          </a:p>
          <a:p>
            <a:pPr lvl="1"/>
            <a:r>
              <a:rPr lang="en-US" sz="2300" dirty="0"/>
              <a:t>Analyzes full article content to check if the individual is associated with crimes.</a:t>
            </a:r>
          </a:p>
          <a:p>
            <a:pPr lvl="1"/>
            <a:r>
              <a:rPr lang="en-US" sz="2300" dirty="0"/>
              <a:t>Assigns a score based on the presence and severity of crime-related keywords.</a:t>
            </a:r>
          </a:p>
          <a:p>
            <a:pPr lvl="1"/>
            <a:r>
              <a:rPr lang="en-US" sz="2300" dirty="0"/>
              <a:t>Classifying individuals into high, medium, or low risk based on what the media says about them</a:t>
            </a:r>
          </a:p>
          <a:p>
            <a:pPr>
              <a:buNone/>
            </a:pPr>
            <a:r>
              <a:rPr lang="en-US" sz="2300" b="1" dirty="0"/>
              <a:t>Impact &amp; Use Case</a:t>
            </a:r>
          </a:p>
          <a:p>
            <a:pPr lvl="1"/>
            <a:r>
              <a:rPr lang="en-US" sz="2300" dirty="0"/>
              <a:t>Provides real-time adverse media insights for AML/KYC or transaction monitoring teams</a:t>
            </a:r>
          </a:p>
          <a:p>
            <a:pPr lvl="1"/>
            <a:r>
              <a:rPr lang="en-US" sz="2300" dirty="0"/>
              <a:t>Flags potentially risky individuals for further review, enhancing decision-making alongside structured model scores</a:t>
            </a:r>
          </a:p>
          <a:p>
            <a:pPr marL="0" indent="0">
              <a:buNone/>
            </a:pPr>
            <a:endParaRPr lang="en-US" sz="2300" dirty="0"/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97844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B27CE-21F2-AEF4-53E2-1860D5E7D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5178"/>
            <a:ext cx="12192000" cy="4386940"/>
          </a:xfrm>
        </p:spPr>
        <p:txBody>
          <a:bodyPr>
            <a:normAutofit lnSpcReduction="10000"/>
          </a:bodyPr>
          <a:lstStyle/>
          <a:p>
            <a:r>
              <a:rPr lang="en-US" sz="2300" b="1" dirty="0"/>
              <a:t>News Extraction</a:t>
            </a:r>
            <a:r>
              <a:rPr lang="en-US" sz="2300" dirty="0"/>
              <a:t>: Used </a:t>
            </a:r>
            <a:r>
              <a:rPr lang="en-US" sz="2300" dirty="0" err="1"/>
              <a:t>NewsAPI</a:t>
            </a:r>
            <a:r>
              <a:rPr lang="en-US" sz="2300" dirty="0"/>
              <a:t> to gather recent headlines for each individual based on a curated list of financial crime keywords (e.g., fraud, money laundering, indicted).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Full Article Parsing:</a:t>
            </a:r>
            <a:r>
              <a:rPr lang="en-US" sz="2300" dirty="0"/>
              <a:t> Employed Newspaper3k to retrieve complete article text for in-depth analysis beyond just titles or summaries.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NLP Filtering: </a:t>
            </a:r>
            <a:r>
              <a:rPr lang="en-US" sz="2300" dirty="0"/>
              <a:t>Leveraged </a:t>
            </a:r>
            <a:r>
              <a:rPr lang="en-US" sz="2300" dirty="0" err="1"/>
              <a:t>spaCy</a:t>
            </a:r>
            <a:r>
              <a:rPr lang="en-US" sz="2300" dirty="0"/>
              <a:t> to verify if the individual was mentioned in sentences containing fraud-related terms.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Scoring System: </a:t>
            </a:r>
            <a:r>
              <a:rPr lang="en-US" sz="2300" dirty="0"/>
              <a:t>Assigned a Negative News Score using weighted keywords (e.g., fraud = 3 points, indicted = 2 points).</a:t>
            </a:r>
          </a:p>
          <a:p>
            <a:r>
              <a:rPr lang="en-US" sz="2300" b="1" dirty="0"/>
              <a:t>PDF Reports: </a:t>
            </a:r>
            <a:r>
              <a:rPr lang="en-US" sz="2300" dirty="0"/>
              <a:t>Automatically generated personalized reports detailing matched articles, keywords, scores, and action flags (e.g., Escalate, Review, Monitor).</a:t>
            </a:r>
          </a:p>
          <a:p>
            <a:r>
              <a:rPr lang="en-US" sz="2300" b="1" dirty="0"/>
              <a:t>Article Volume: </a:t>
            </a:r>
            <a:r>
              <a:rPr lang="en-US" sz="2300" dirty="0"/>
              <a:t>Typically retrieves 5 to 20 relevant articles per person, depending on public exposure and name specificity.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F0C2A-D5F6-1C76-DC43-552901C69EE0}"/>
              </a:ext>
            </a:extLst>
          </p:cNvPr>
          <p:cNvSpPr txBox="1"/>
          <p:nvPr/>
        </p:nvSpPr>
        <p:spPr>
          <a:xfrm>
            <a:off x="0" y="70403"/>
            <a:ext cx="62516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🌐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How It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E3C88-9AD0-AF91-1DD9-7ACF388691A3}"/>
              </a:ext>
            </a:extLst>
          </p:cNvPr>
          <p:cNvSpPr txBox="1"/>
          <p:nvPr/>
        </p:nvSpPr>
        <p:spPr>
          <a:xfrm>
            <a:off x="67377" y="4989446"/>
            <a:ext cx="62756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Risk Classification:</a:t>
            </a:r>
          </a:p>
          <a:p>
            <a:r>
              <a:rPr lang="en-US" sz="2800" dirty="0"/>
              <a:t>Score ≥ 6 → High Risk</a:t>
            </a:r>
          </a:p>
          <a:p>
            <a:r>
              <a:rPr lang="en-US" sz="2800" dirty="0"/>
              <a:t>Score 3–5 → Medium Risk</a:t>
            </a:r>
          </a:p>
          <a:p>
            <a:r>
              <a:rPr lang="en-US" sz="2800" dirty="0"/>
              <a:t>Score &lt; 3 → Low Risk</a:t>
            </a:r>
          </a:p>
        </p:txBody>
      </p:sp>
    </p:spTree>
    <p:extLst>
      <p:ext uri="{BB962C8B-B14F-4D97-AF65-F5344CB8AC3E}">
        <p14:creationId xmlns:p14="http://schemas.microsoft.com/office/powerpoint/2010/main" val="77075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7C72-62F2-4496-C59F-5A91F121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it-IT" sz="3200" dirty="0">
                <a:latin typeface="Segoe UI" panose="020B0502040204020203" pitchFamily="34" charset="0"/>
                <a:cs typeface="Segoe UI" panose="020B0502040204020203" pitchFamily="34" charset="0"/>
              </a:rPr>
              <a:t>🌐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What could be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2ED-1401-FCE1-C3E8-EA2B7253D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64657"/>
            <a:ext cx="12192000" cy="4959776"/>
          </a:xfrm>
        </p:spPr>
        <p:txBody>
          <a:bodyPr>
            <a:normAutofit/>
          </a:bodyPr>
          <a:lstStyle/>
          <a:p>
            <a:r>
              <a:rPr lang="en-US" b="1" dirty="0"/>
              <a:t>Improve Relevance</a:t>
            </a:r>
            <a:r>
              <a:rPr lang="en-US" dirty="0"/>
              <a:t>: Leverage NLP techniques such as Named Entity Recognition (NER) and refined keyword matching to ensure scraped articles are highly relevant to specific individuals or entities flagged in transactions.</a:t>
            </a:r>
          </a:p>
          <a:p>
            <a:r>
              <a:rPr lang="en-US" b="1" dirty="0"/>
              <a:t>With More Time: </a:t>
            </a:r>
            <a:r>
              <a:rPr lang="en-US" dirty="0"/>
              <a:t>I would integrate multi-source scraping across trusted news sites, social media platforms, and financial forums. Coupled with sentiment analysis, this would help prioritize high-risk articles and surface hidden fraud signals.</a:t>
            </a:r>
          </a:p>
          <a:p>
            <a:r>
              <a:rPr lang="en-US" b="1" dirty="0"/>
              <a:t>Next Steps: </a:t>
            </a:r>
            <a:r>
              <a:rPr lang="en-US" dirty="0"/>
              <a:t>Build an automated pipeline that scores and flags articles for fraud risk based on sentiment, keyword intensity, and entity overlap.</a:t>
            </a:r>
          </a:p>
        </p:txBody>
      </p:sp>
    </p:spTree>
    <p:extLst>
      <p:ext uri="{BB962C8B-B14F-4D97-AF65-F5344CB8AC3E}">
        <p14:creationId xmlns:p14="http://schemas.microsoft.com/office/powerpoint/2010/main" val="286809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1F1F-78C1-535D-FE8D-04AFCE4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1" y="3120674"/>
            <a:ext cx="12445464" cy="6166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Hybrid Fraud Detection System: Integrating Machine Learning and Rule-Based Risk Scoring</a:t>
            </a:r>
          </a:p>
        </p:txBody>
      </p:sp>
    </p:spTree>
    <p:extLst>
      <p:ext uri="{BB962C8B-B14F-4D97-AF65-F5344CB8AC3E}">
        <p14:creationId xmlns:p14="http://schemas.microsoft.com/office/powerpoint/2010/main" val="2821542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95B0-6D33-8E99-B05B-279D6771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739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abon Next LT" panose="020B0502040204020203" pitchFamily="2" charset="0"/>
                <a:cs typeface="Sabon Next LT" panose="020B0502040204020203" pitchFamily="2" charset="0"/>
              </a:rPr>
              <a:t>Project 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3818-70AB-994E-AF15-8795680AE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2992"/>
            <a:ext cx="12018874" cy="2658593"/>
          </a:xfrm>
        </p:spPr>
        <p:txBody>
          <a:bodyPr/>
          <a:lstStyle/>
          <a:p>
            <a:r>
              <a:rPr lang="en-US" sz="2000" b="1" dirty="0"/>
              <a:t>Fraud Detection</a:t>
            </a:r>
          </a:p>
          <a:p>
            <a:pPr lvl="1"/>
            <a:r>
              <a:rPr lang="en-US" sz="1400" dirty="0">
                <a:hlinkClick r:id="rId2"/>
              </a:rPr>
              <a:t>https://colab.research.google.com/drive/1anhQeqdgnOkRaU1Es6-bpK1uCRpazVWy?usp=sharing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000" b="1" dirty="0"/>
              <a:t>Deploymen</a:t>
            </a:r>
            <a:r>
              <a:rPr lang="en-US" sz="1800" dirty="0"/>
              <a:t>t</a:t>
            </a:r>
          </a:p>
          <a:p>
            <a:pPr lvl="1"/>
            <a:r>
              <a:rPr lang="en-US" sz="1400" dirty="0">
                <a:hlinkClick r:id="rId3"/>
              </a:rPr>
              <a:t>https://colab.research.google.com/drive/1tzQRtYatNVfKuEshtiD0OU9KOUe0Yv9n?usp=sharing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2000" b="1" dirty="0"/>
              <a:t>WEBSCRAPING</a:t>
            </a:r>
            <a:r>
              <a:rPr lang="en-US" sz="1800" dirty="0"/>
              <a:t>-</a:t>
            </a:r>
          </a:p>
          <a:p>
            <a:pPr lvl="1"/>
            <a:r>
              <a:rPr lang="en-US" sz="1400" dirty="0">
                <a:hlinkClick r:id="rId4"/>
              </a:rPr>
              <a:t>https://colab.research.google.com/drive/1HDi0iyZUkodTQxv_JK07M6OFhtFcmR3Y?usp=sharing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4462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7015BDA-A2AB-7EFA-6BEE-7668D749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CB90EAF8-1014-769C-958E-8AD09401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230" y="-16486"/>
            <a:ext cx="12209925" cy="6874485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845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A4E0-9E97-ECAF-730E-E7068577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003" y="-241626"/>
            <a:ext cx="12532093" cy="1325563"/>
          </a:xfrm>
        </p:spPr>
        <p:txBody>
          <a:bodyPr/>
          <a:lstStyle/>
          <a:p>
            <a:r>
              <a:rPr lang="en-US" sz="4400" dirty="0"/>
              <a:t>📊 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Data Collection &amp; 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4D09-B100-239F-7BB0-51B4A47CD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01027"/>
            <a:ext cx="12329963" cy="583871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Dataset Used: </a:t>
            </a:r>
            <a:r>
              <a:rPr lang="en-US" dirty="0"/>
              <a:t>IEEE-CIS Fraud Detection Dataset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Source:</a:t>
            </a:r>
            <a:r>
              <a:rPr lang="en-US" dirty="0" err="1"/>
              <a:t>Kaggle</a:t>
            </a:r>
            <a:r>
              <a:rPr lang="en-US" dirty="0"/>
              <a:t> – IEEE-CIS Fraud Detection Competition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Key Features</a:t>
            </a:r>
          </a:p>
          <a:p>
            <a:pPr>
              <a:buNone/>
            </a:pPr>
            <a:r>
              <a:rPr lang="en-US" b="1" dirty="0"/>
              <a:t>Best for: </a:t>
            </a:r>
            <a:r>
              <a:rPr lang="en-US" dirty="0"/>
              <a:t>Card transactions &amp; online fraud detection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Size &amp; Complexity: </a:t>
            </a:r>
            <a:r>
              <a:rPr lang="en-US" dirty="0"/>
              <a:t>Large-scale dataset with labeled fraud and non-fraud transactions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Transaction Details: </a:t>
            </a:r>
            <a:r>
              <a:rPr lang="en-US" dirty="0"/>
              <a:t>Includes key attributes like transaction amount, product type, card info, address, timestamp, email domain, device information, and anonymized V-features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Machine Learning Application: </a:t>
            </a:r>
            <a:r>
              <a:rPr lang="en-US" dirty="0"/>
              <a:t>Ideal for building fraud detection systems using anomaly detection, rule-based systems, and risk scoring with ML models like </a:t>
            </a:r>
            <a:r>
              <a:rPr lang="en-US" dirty="0" err="1"/>
              <a:t>XGBoost</a:t>
            </a:r>
            <a:r>
              <a:rPr lang="en-US" dirty="0"/>
              <a:t> or 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7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9493-B3EA-C604-EAA1-005393BE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6"/>
            <a:ext cx="5650029" cy="520759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📊 DATASET CONTAINS?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EDD09-D5AA-477C-580F-1A6F3531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5267"/>
            <a:ext cx="12192000" cy="60446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/>
              <a:t>I</a:t>
            </a:r>
            <a:r>
              <a:rPr lang="en-US" sz="2900" b="1" u="sng" dirty="0"/>
              <a:t>EEE-CIS Fraud Detection Dataset contains 4 dataset csv file</a:t>
            </a:r>
          </a:p>
          <a:p>
            <a:pPr marL="0" indent="0">
              <a:buNone/>
            </a:pPr>
            <a:endParaRPr lang="en-US" sz="2900" b="1" dirty="0"/>
          </a:p>
          <a:p>
            <a:pPr marL="0" indent="0">
              <a:buNone/>
            </a:pPr>
            <a:r>
              <a:rPr lang="en-US" sz="2900" b="1" dirty="0"/>
              <a:t>Train_transaction.csv &amp; test_transaction.csv</a:t>
            </a:r>
          </a:p>
          <a:p>
            <a:r>
              <a:rPr lang="en-US" sz="2900" dirty="0"/>
              <a:t>Contains transaction-related features like </a:t>
            </a:r>
            <a:r>
              <a:rPr lang="en-US" sz="2900" dirty="0" err="1"/>
              <a:t>TransactionID</a:t>
            </a:r>
            <a:r>
              <a:rPr lang="en-US" sz="2900" dirty="0"/>
              <a:t>, </a:t>
            </a:r>
            <a:r>
              <a:rPr lang="en-US" sz="2900" dirty="0" err="1"/>
              <a:t>TransactionAmt</a:t>
            </a:r>
            <a:r>
              <a:rPr lang="en-US" sz="2900" dirty="0"/>
              <a:t>, </a:t>
            </a:r>
            <a:r>
              <a:rPr lang="en-US" sz="2900" dirty="0" err="1"/>
              <a:t>ProductCD</a:t>
            </a:r>
            <a:r>
              <a:rPr lang="en-US" sz="2900" dirty="0"/>
              <a:t>, card details (card1 to card6), and multiple derived variables (V1 to V339).</a:t>
            </a:r>
          </a:p>
          <a:p>
            <a:r>
              <a:rPr lang="en-US" sz="2900" dirty="0"/>
              <a:t>The `</a:t>
            </a:r>
            <a:r>
              <a:rPr lang="en-US" sz="2900" dirty="0" err="1"/>
              <a:t>train_transaction</a:t>
            </a:r>
            <a:r>
              <a:rPr lang="en-US" sz="2900" dirty="0"/>
              <a:t>` dataset includes 590,540 records with 394 features capturing transaction-level details.</a:t>
            </a:r>
          </a:p>
          <a:p>
            <a:pPr marL="0" indent="0">
              <a:buNone/>
            </a:pPr>
            <a:r>
              <a:rPr lang="en-US" sz="2900" b="1" dirty="0"/>
              <a:t>Train_identity.csv &amp; test_identity.csv</a:t>
            </a:r>
          </a:p>
          <a:p>
            <a:r>
              <a:rPr lang="en-US" sz="2900" dirty="0"/>
              <a:t>Contains additional identity-related features, such as </a:t>
            </a:r>
            <a:r>
              <a:rPr lang="en-US" sz="2900" dirty="0" err="1"/>
              <a:t>DeviceType</a:t>
            </a:r>
            <a:r>
              <a:rPr lang="en-US" sz="2900" dirty="0"/>
              <a:t>, </a:t>
            </a:r>
            <a:r>
              <a:rPr lang="en-US" sz="2900" dirty="0" err="1"/>
              <a:t>DeviceInfo</a:t>
            </a:r>
            <a:r>
              <a:rPr lang="en-US" sz="2900" dirty="0"/>
              <a:t>, id_01 to id_38, and information about browser and system settings.</a:t>
            </a:r>
          </a:p>
          <a:p>
            <a:r>
              <a:rPr lang="en-US" sz="2900" dirty="0"/>
              <a:t>The `</a:t>
            </a:r>
            <a:r>
              <a:rPr lang="en-US" sz="2900" dirty="0" err="1"/>
              <a:t>train_identity</a:t>
            </a:r>
            <a:r>
              <a:rPr lang="en-US" sz="2900" dirty="0"/>
              <a:t>` dataset contains 144,233 records with 41 features providing identity-related insights.</a:t>
            </a:r>
          </a:p>
          <a:p>
            <a:pPr marL="0" indent="0">
              <a:buNone/>
            </a:pPr>
            <a:endParaRPr lang="en-US" sz="2900" b="1" dirty="0"/>
          </a:p>
          <a:p>
            <a:pPr marL="0" indent="0">
              <a:buNone/>
            </a:pPr>
            <a:r>
              <a:rPr lang="en-US" sz="2900" b="1" dirty="0"/>
              <a:t>TEST_transaction.csv </a:t>
            </a:r>
          </a:p>
          <a:p>
            <a:r>
              <a:rPr lang="en-US" sz="2900" dirty="0"/>
              <a:t>Contains transaction-related features like </a:t>
            </a:r>
            <a:r>
              <a:rPr lang="en-US" sz="2900" dirty="0" err="1"/>
              <a:t>TransactionID</a:t>
            </a:r>
            <a:r>
              <a:rPr lang="en-US" sz="2900" dirty="0"/>
              <a:t>, </a:t>
            </a:r>
            <a:r>
              <a:rPr lang="en-US" sz="2900" dirty="0" err="1"/>
              <a:t>TransactionAmt</a:t>
            </a:r>
            <a:r>
              <a:rPr lang="en-US" sz="2900" dirty="0"/>
              <a:t>, </a:t>
            </a:r>
            <a:r>
              <a:rPr lang="en-US" sz="2900" dirty="0" err="1"/>
              <a:t>ProductCD</a:t>
            </a:r>
            <a:r>
              <a:rPr lang="en-US" sz="2900" dirty="0"/>
              <a:t>, card details (card1 to card6), and multiple derived variables (V1 to V339).</a:t>
            </a:r>
          </a:p>
          <a:p>
            <a:r>
              <a:rPr lang="en-US" sz="2900" dirty="0"/>
              <a:t>The `</a:t>
            </a:r>
            <a:r>
              <a:rPr lang="en-US" sz="2900" dirty="0" err="1"/>
              <a:t>test_transaction</a:t>
            </a:r>
            <a:r>
              <a:rPr lang="en-US" sz="2900" dirty="0"/>
              <a:t>` dataset consists of 506,691 records with 393 features used for evaluating model performance.</a:t>
            </a:r>
          </a:p>
          <a:p>
            <a:pPr marL="0" indent="0">
              <a:buNone/>
            </a:pPr>
            <a:r>
              <a:rPr lang="en-US" sz="2900" b="1" dirty="0"/>
              <a:t>Test_identity.csv</a:t>
            </a:r>
          </a:p>
          <a:p>
            <a:r>
              <a:rPr lang="en-US" sz="2900" dirty="0"/>
              <a:t>The </a:t>
            </a:r>
            <a:r>
              <a:rPr lang="en-US" sz="2900" dirty="0" err="1"/>
              <a:t>test_identity</a:t>
            </a:r>
            <a:r>
              <a:rPr lang="en-US" sz="2900" dirty="0"/>
              <a:t> dataset contains 141,907 records with 41 features that provide identity-related context for each transaction. It includes: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EE12-D532-D635-C0B2-FA60A9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076" y="-334796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Class &amp; Transaction Insights(EDA)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A1E25F-AF7D-9164-866D-EF9906CF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77630"/>
            <a:ext cx="5667274" cy="393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DBF2D7-A7C6-03C2-A96D-6742FDA04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3982" y="1277630"/>
            <a:ext cx="5828261" cy="39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896E9-F23C-4DA4-567A-3C656E5528DB}"/>
              </a:ext>
            </a:extLst>
          </p:cNvPr>
          <p:cNvSpPr txBox="1"/>
          <p:nvPr/>
        </p:nvSpPr>
        <p:spPr>
          <a:xfrm>
            <a:off x="0" y="5211417"/>
            <a:ext cx="5200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Only ~3.5% of transactions are fraudulent, highlighting a significant class imbalance in the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660CF-AC6E-6392-BF21-0B70A3DD9C5D}"/>
              </a:ext>
            </a:extLst>
          </p:cNvPr>
          <p:cNvSpPr txBox="1"/>
          <p:nvPr/>
        </p:nvSpPr>
        <p:spPr>
          <a:xfrm>
            <a:off x="6013982" y="5244442"/>
            <a:ext cx="5708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Transaction amounts are heavily right-skewed, with most values clustered under 100 — highlighting the need for log transformation.</a:t>
            </a:r>
          </a:p>
        </p:txBody>
      </p:sp>
    </p:spTree>
    <p:extLst>
      <p:ext uri="{BB962C8B-B14F-4D97-AF65-F5344CB8AC3E}">
        <p14:creationId xmlns:p14="http://schemas.microsoft.com/office/powerpoint/2010/main" val="21002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BFD1-73C4-1832-D8F1-9087EF7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578"/>
            <a:ext cx="9480884" cy="1325563"/>
          </a:xfrm>
        </p:spPr>
        <p:txBody>
          <a:bodyPr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📊</a:t>
            </a:r>
            <a:r>
              <a:rPr lang="en-US" sz="3200" b="1" dirty="0"/>
              <a:t>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Spending Patterns(EDA)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2B27F4C-7E40-0E73-CDDF-5CE1035BE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7780"/>
            <a:ext cx="5197642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07FA3E6-A2CB-84A4-3E22-793F58AF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04" y="681036"/>
            <a:ext cx="6729396" cy="51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364B6-AD50-F17C-880C-D16178DF1A0A}"/>
              </a:ext>
            </a:extLst>
          </p:cNvPr>
          <p:cNvSpPr txBox="1"/>
          <p:nvPr/>
        </p:nvSpPr>
        <p:spPr>
          <a:xfrm>
            <a:off x="0" y="533022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Fraudulent transactions show a higher median amount, emphasizing the value of transaction size in fraud detection.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9A5DE-43D4-2EE6-B500-77F0FE276FF1}"/>
              </a:ext>
            </a:extLst>
          </p:cNvPr>
          <p:cNvSpPr txBox="1"/>
          <p:nvPr/>
        </p:nvSpPr>
        <p:spPr>
          <a:xfrm>
            <a:off x="5462604" y="5930384"/>
            <a:ext cx="6222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heatmap reveals dense blocks of correlated features, helping guide feature selection and dimensionality reduction.</a:t>
            </a:r>
          </a:p>
        </p:txBody>
      </p:sp>
    </p:spTree>
    <p:extLst>
      <p:ext uri="{BB962C8B-B14F-4D97-AF65-F5344CB8AC3E}">
        <p14:creationId xmlns:p14="http://schemas.microsoft.com/office/powerpoint/2010/main" val="147232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01E2-2765-4716-EEFA-8C3D0757C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7979343" cy="896145"/>
          </a:xfrm>
        </p:spPr>
        <p:txBody>
          <a:bodyPr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Category &amp; Time-Based Risks(EDA)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5DA21B-3732-96C9-0BBA-406105763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1021"/>
            <a:ext cx="5964504" cy="529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7B3F71D-46A0-996B-79B6-B742F982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35" y="777894"/>
            <a:ext cx="5644466" cy="520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0C9FFE-6FF1-C4AF-84A9-FE0EA5DCB6D6}"/>
              </a:ext>
            </a:extLst>
          </p:cNvPr>
          <p:cNvSpPr txBox="1"/>
          <p:nvPr/>
        </p:nvSpPr>
        <p:spPr>
          <a:xfrm>
            <a:off x="-74497" y="6016784"/>
            <a:ext cx="5094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Credit-related transactions show the highest fraud rate, making product type a strong indicator of risk.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52D56-386C-765E-2F7B-D2A31E911F7B}"/>
              </a:ext>
            </a:extLst>
          </p:cNvPr>
          <p:cNvSpPr txBox="1"/>
          <p:nvPr/>
        </p:nvSpPr>
        <p:spPr>
          <a:xfrm>
            <a:off x="6464518" y="6016784"/>
            <a:ext cx="596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Certain domains like protonmail.com show significantly higher fraud rates, flagging them as potential risk indicators</a:t>
            </a:r>
          </a:p>
        </p:txBody>
      </p:sp>
    </p:spTree>
    <p:extLst>
      <p:ext uri="{BB962C8B-B14F-4D97-AF65-F5344CB8AC3E}">
        <p14:creationId xmlns:p14="http://schemas.microsoft.com/office/powerpoint/2010/main" val="21423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29DC-18F6-C681-9EC1-E2D14113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279"/>
            <a:ext cx="10515600" cy="662782"/>
          </a:xfrm>
        </p:spPr>
        <p:txBody>
          <a:bodyPr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📊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Data Cleaning &amp; Preparation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3CAEF3-1626-05D1-01FC-B6F5C54D6A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864172"/>
            <a:ext cx="10703293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Values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Dropped columns with &gt;80% missing data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Imputed remaining nulls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median strategy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Applied log transformation on skewed fields like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TransactionAmt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id_02, D15, and V258 to reduce distribution skew and stabilize variance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 Handling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Label encoded categorical features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Standardized datetime formats for time-based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Extracted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day/hour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timestamps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Created interaction features and binned variables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Derived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fraud rates by email domain &amp; address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Selection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Removed features with low variance and high missing rates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Selected top predictors using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SelectKBest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(ANOVA F-test)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Focused on features with strong correlation to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isFraud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target• Final model trained on a curated subset of ~50   high-impact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130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Words>2596</Words>
  <Application>Microsoft Office PowerPoint</Application>
  <PresentationFormat>Widescreen</PresentationFormat>
  <Paragraphs>251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Arial</vt:lpstr>
      <vt:lpstr>Calibri</vt:lpstr>
      <vt:lpstr>Calibri Light</vt:lpstr>
      <vt:lpstr>Courier New</vt:lpstr>
      <vt:lpstr>Inter</vt:lpstr>
      <vt:lpstr>Sabon Next LT</vt:lpstr>
      <vt:lpstr>Segoe UI</vt:lpstr>
      <vt:lpstr>Office 2013 - 2022 Theme</vt:lpstr>
      <vt:lpstr>Investigator Toolkit for Transaction Monitoring</vt:lpstr>
      <vt:lpstr>Problem Statement</vt:lpstr>
      <vt:lpstr>Hybrid Fraud Detection System: Integrating Machine Learning and Rule-Based Risk Scoring</vt:lpstr>
      <vt:lpstr>📊 Data Collection &amp; Sources </vt:lpstr>
      <vt:lpstr>📊 DATASET CONTAINS?</vt:lpstr>
      <vt:lpstr>📊 Class &amp; Transaction Insights(EDA)</vt:lpstr>
      <vt:lpstr>📊 Spending Patterns(EDA)</vt:lpstr>
      <vt:lpstr>📊 Category &amp; Time-Based Risks(EDA)</vt:lpstr>
      <vt:lpstr>📊 Data Cleaning &amp; Preparation</vt:lpstr>
      <vt:lpstr>📊 Data Preprocessing </vt:lpstr>
      <vt:lpstr>PowerPoint Presentation</vt:lpstr>
      <vt:lpstr>PowerPoint Presentation</vt:lpstr>
      <vt:lpstr>📊 Model Selection &amp; Evaluation Strategy</vt:lpstr>
      <vt:lpstr>📊 ACCURACY REPORTS</vt:lpstr>
      <vt:lpstr>PowerPoint Presentation</vt:lpstr>
      <vt:lpstr> 📊 Key Findings &amp; Model Insights</vt:lpstr>
      <vt:lpstr>📊 Project Objectives &amp; Key Questions</vt:lpstr>
      <vt:lpstr>PowerPoint Presentation</vt:lpstr>
      <vt:lpstr> 📊 What could be improved? </vt:lpstr>
      <vt:lpstr>DEPLOYMENT OF FRAUD DETECTION MODEL </vt:lpstr>
      <vt:lpstr>🚀 Model Deployment on New Dataset </vt:lpstr>
      <vt:lpstr>PowerPoint Presentation</vt:lpstr>
      <vt:lpstr>PowerPoint Presentation</vt:lpstr>
      <vt:lpstr>🚀 Fraud vs. Non-Fraud Distributions for Key Transaction Features</vt:lpstr>
      <vt:lpstr>🚀 Distribution of Predicted Fraud Probabilities</vt:lpstr>
      <vt:lpstr>Web Scraping for Negative News Analysis </vt:lpstr>
      <vt:lpstr>🌐 Adverse Media Monitoring via Web Scraping</vt:lpstr>
      <vt:lpstr>PowerPoint Presentation</vt:lpstr>
      <vt:lpstr>🌐 What could be improved?</vt:lpstr>
      <vt:lpstr>Project Links: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Ganis, Prof. Matthew Robert</dc:creator>
  <cp:lastModifiedBy>aayush desai</cp:lastModifiedBy>
  <cp:revision>13</cp:revision>
  <dcterms:created xsi:type="dcterms:W3CDTF">2025-02-27T16:58:38Z</dcterms:created>
  <dcterms:modified xsi:type="dcterms:W3CDTF">2025-04-29T04:50:34Z</dcterms:modified>
</cp:coreProperties>
</file>